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64" r:id="rId4"/>
    <p:sldId id="278" r:id="rId5"/>
    <p:sldId id="266" r:id="rId6"/>
    <p:sldId id="267" r:id="rId7"/>
    <p:sldId id="265" r:id="rId8"/>
    <p:sldId id="275" r:id="rId9"/>
    <p:sldId id="277" r:id="rId10"/>
    <p:sldId id="268" r:id="rId11"/>
    <p:sldId id="269" r:id="rId12"/>
    <p:sldId id="261" r:id="rId13"/>
    <p:sldId id="259" r:id="rId14"/>
    <p:sldId id="260" r:id="rId15"/>
    <p:sldId id="270" r:id="rId16"/>
    <p:sldId id="276" r:id="rId17"/>
    <p:sldId id="284" r:id="rId18"/>
    <p:sldId id="285" r:id="rId19"/>
    <p:sldId id="286" r:id="rId20"/>
    <p:sldId id="287" r:id="rId21"/>
    <p:sldId id="288" r:id="rId22"/>
    <p:sldId id="279" r:id="rId23"/>
    <p:sldId id="280" r:id="rId24"/>
    <p:sldId id="281" r:id="rId25"/>
    <p:sldId id="282" r:id="rId26"/>
    <p:sldId id="283" r:id="rId27"/>
    <p:sldId id="289" r:id="rId28"/>
    <p:sldId id="296" r:id="rId29"/>
    <p:sldId id="290" r:id="rId30"/>
    <p:sldId id="295" r:id="rId31"/>
    <p:sldId id="293" r:id="rId32"/>
    <p:sldId id="294" r:id="rId33"/>
    <p:sldId id="291" r:id="rId34"/>
    <p:sldId id="292"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57" d="100"/>
          <a:sy n="57" d="100"/>
        </p:scale>
        <p:origin x="348"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tmp>
</file>

<file path=ppt/media/image2.png>
</file>

<file path=ppt/media/image20.tmp>
</file>

<file path=ppt/media/image21.tmp>
</file>

<file path=ppt/media/image22.tmp>
</file>

<file path=ppt/media/image23.tmp>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7/13/2019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7/13/2019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7/13/2019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7/13/2019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5586B75A-687E-405C-8A0B-8D00578BA2C3}" type="datetimeFigureOut">
              <a:rPr lang="en-US" dirty="0"/>
              <a:pPr/>
              <a:t>7/13/2019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7/13/2019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7/13/2019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7/13/2019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7/13/2019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7/13/2019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7/13/2019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7/13/2019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tmp"/><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tmp"/><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tmp"/><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tmp"/><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tmp"/><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Cotizacion.ht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069848" y="1298448"/>
            <a:ext cx="7315200" cy="1736852"/>
          </a:xfrm>
        </p:spPr>
        <p:txBody>
          <a:bodyPr/>
          <a:lstStyle/>
          <a:p>
            <a:pPr algn="ctr"/>
            <a:r>
              <a:rPr lang="es-MX" dirty="0"/>
              <a:t>PET SITTING</a:t>
            </a:r>
          </a:p>
        </p:txBody>
      </p:sp>
      <p:sp>
        <p:nvSpPr>
          <p:cNvPr id="3" name="Subtítulo 2"/>
          <p:cNvSpPr>
            <a:spLocks noGrp="1"/>
          </p:cNvSpPr>
          <p:nvPr>
            <p:ph type="subTitle" idx="1"/>
          </p:nvPr>
        </p:nvSpPr>
        <p:spPr>
          <a:xfrm>
            <a:off x="1100015" y="3810000"/>
            <a:ext cx="7315200" cy="1774646"/>
          </a:xfrm>
        </p:spPr>
        <p:txBody>
          <a:bodyPr>
            <a:normAutofit/>
          </a:bodyPr>
          <a:lstStyle/>
          <a:p>
            <a:pPr algn="r"/>
            <a:r>
              <a:rPr lang="es-MX"/>
              <a:t>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01200" y="2516822"/>
            <a:ext cx="2313940" cy="2029778"/>
          </a:xfrm>
          <a:prstGeom prst="rect">
            <a:avLst/>
          </a:prstGeom>
          <a:noFill/>
          <a:ln>
            <a:noFill/>
          </a:ln>
        </p:spPr>
      </p:pic>
    </p:spTree>
    <p:extLst>
      <p:ext uri="{BB962C8B-B14F-4D97-AF65-F5344CB8AC3E}">
        <p14:creationId xmlns:p14="http://schemas.microsoft.com/office/powerpoint/2010/main" val="818323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Costos Personal</a:t>
            </a:r>
            <a:endParaRPr lang="en-US" dirty="0"/>
          </a:p>
        </p:txBody>
      </p:sp>
      <p:graphicFrame>
        <p:nvGraphicFramePr>
          <p:cNvPr id="4" name="Marcador de contenido 3">
            <a:extLst>
              <a:ext uri="{FF2B5EF4-FFF2-40B4-BE49-F238E27FC236}">
                <a16:creationId xmlns:a16="http://schemas.microsoft.com/office/drawing/2014/main" xmlns="" id="{D5708AB0-2C90-4675-BA78-44AC8C1879F0}"/>
              </a:ext>
            </a:extLst>
          </p:cNvPr>
          <p:cNvGraphicFramePr>
            <a:graphicFrameLocks noGrp="1"/>
          </p:cNvGraphicFramePr>
          <p:nvPr>
            <p:ph idx="1"/>
            <p:extLst>
              <p:ext uri="{D42A27DB-BD31-4B8C-83A1-F6EECF244321}">
                <p14:modId xmlns:p14="http://schemas.microsoft.com/office/powerpoint/2010/main" val="1872240069"/>
              </p:ext>
            </p:extLst>
          </p:nvPr>
        </p:nvGraphicFramePr>
        <p:xfrm>
          <a:off x="3868738" y="1396999"/>
          <a:ext cx="7315200" cy="4562187"/>
        </p:xfrm>
        <a:graphic>
          <a:graphicData uri="http://schemas.openxmlformats.org/drawingml/2006/table">
            <a:tbl>
              <a:tblPr firstRow="1" bandRow="1">
                <a:tableStyleId>{5C22544A-7EE6-4342-B048-85BDC9FD1C3A}</a:tableStyleId>
              </a:tblPr>
              <a:tblGrid>
                <a:gridCol w="2438400">
                  <a:extLst>
                    <a:ext uri="{9D8B030D-6E8A-4147-A177-3AD203B41FA5}">
                      <a16:colId xmlns:a16="http://schemas.microsoft.com/office/drawing/2014/main" xmlns="" val="636062702"/>
                    </a:ext>
                  </a:extLst>
                </a:gridCol>
                <a:gridCol w="2438400">
                  <a:extLst>
                    <a:ext uri="{9D8B030D-6E8A-4147-A177-3AD203B41FA5}">
                      <a16:colId xmlns:a16="http://schemas.microsoft.com/office/drawing/2014/main" xmlns="" val="437374549"/>
                    </a:ext>
                  </a:extLst>
                </a:gridCol>
                <a:gridCol w="2438400">
                  <a:extLst>
                    <a:ext uri="{9D8B030D-6E8A-4147-A177-3AD203B41FA5}">
                      <a16:colId xmlns:a16="http://schemas.microsoft.com/office/drawing/2014/main" xmlns="" val="4026182732"/>
                    </a:ext>
                  </a:extLst>
                </a:gridCol>
              </a:tblGrid>
              <a:tr h="651741">
                <a:tc>
                  <a:txBody>
                    <a:bodyPr/>
                    <a:lstStyle/>
                    <a:p>
                      <a:r>
                        <a:rPr lang="es-MX" dirty="0"/>
                        <a:t>Perfil</a:t>
                      </a:r>
                    </a:p>
                  </a:txBody>
                  <a:tcPr/>
                </a:tc>
                <a:tc>
                  <a:txBody>
                    <a:bodyPr/>
                    <a:lstStyle/>
                    <a:p>
                      <a:r>
                        <a:rPr lang="es-MX" dirty="0"/>
                        <a:t>Costo</a:t>
                      </a:r>
                    </a:p>
                  </a:txBody>
                  <a:tcPr/>
                </a:tc>
                <a:tc>
                  <a:txBody>
                    <a:bodyPr/>
                    <a:lstStyle/>
                    <a:p>
                      <a:r>
                        <a:rPr lang="es-MX" dirty="0"/>
                        <a:t>Subtotal</a:t>
                      </a:r>
                    </a:p>
                  </a:txBody>
                  <a:tcPr/>
                </a:tc>
                <a:extLst>
                  <a:ext uri="{0D108BD9-81ED-4DB2-BD59-A6C34878D82A}">
                    <a16:rowId xmlns:a16="http://schemas.microsoft.com/office/drawing/2014/main" xmlns="" val="2043728393"/>
                  </a:ext>
                </a:extLst>
              </a:tr>
              <a:tr h="651741">
                <a:tc>
                  <a:txBody>
                    <a:bodyPr/>
                    <a:lstStyle/>
                    <a:p>
                      <a:r>
                        <a:rPr lang="es-MX" dirty="0"/>
                        <a:t>Programador Java.</a:t>
                      </a:r>
                    </a:p>
                  </a:txBody>
                  <a:tcPr/>
                </a:tc>
                <a:tc>
                  <a:txBody>
                    <a:bodyPr/>
                    <a:lstStyle/>
                    <a:p>
                      <a:r>
                        <a:rPr lang="es-MX" dirty="0"/>
                        <a:t>$30,000 al mes</a:t>
                      </a:r>
                    </a:p>
                  </a:txBody>
                  <a:tcPr/>
                </a:tc>
                <a:tc>
                  <a:txBody>
                    <a:bodyPr/>
                    <a:lstStyle/>
                    <a:p>
                      <a:r>
                        <a:rPr lang="es-MX" dirty="0"/>
                        <a:t>$360,000</a:t>
                      </a:r>
                    </a:p>
                  </a:txBody>
                  <a:tcPr/>
                </a:tc>
                <a:extLst>
                  <a:ext uri="{0D108BD9-81ED-4DB2-BD59-A6C34878D82A}">
                    <a16:rowId xmlns:a16="http://schemas.microsoft.com/office/drawing/2014/main" xmlns="" val="3043368680"/>
                  </a:ext>
                </a:extLst>
              </a:tr>
              <a:tr h="651741">
                <a:tc>
                  <a:txBody>
                    <a:bodyPr/>
                    <a:lstStyle/>
                    <a:p>
                      <a:r>
                        <a:rPr lang="es-MX" dirty="0"/>
                        <a:t>Analista.</a:t>
                      </a:r>
                    </a:p>
                  </a:txBody>
                  <a:tcPr/>
                </a:tc>
                <a:tc>
                  <a:txBody>
                    <a:bodyPr/>
                    <a:lstStyle/>
                    <a:p>
                      <a:r>
                        <a:rPr lang="es-MX" dirty="0"/>
                        <a:t>$40,000 al mes</a:t>
                      </a:r>
                    </a:p>
                  </a:txBody>
                  <a:tcPr/>
                </a:tc>
                <a:tc>
                  <a:txBody>
                    <a:bodyPr/>
                    <a:lstStyle/>
                    <a:p>
                      <a:r>
                        <a:rPr lang="es-MX" dirty="0"/>
                        <a:t>$480,000</a:t>
                      </a:r>
                    </a:p>
                  </a:txBody>
                  <a:tcPr/>
                </a:tc>
                <a:extLst>
                  <a:ext uri="{0D108BD9-81ED-4DB2-BD59-A6C34878D82A}">
                    <a16:rowId xmlns:a16="http://schemas.microsoft.com/office/drawing/2014/main" xmlns="" val="3556370394"/>
                  </a:ext>
                </a:extLst>
              </a:tr>
              <a:tr h="651741">
                <a:tc>
                  <a:txBody>
                    <a:bodyPr/>
                    <a:lstStyle/>
                    <a:p>
                      <a:r>
                        <a:rPr lang="es-MX" dirty="0"/>
                        <a:t>Tester.</a:t>
                      </a:r>
                    </a:p>
                  </a:txBody>
                  <a:tcPr/>
                </a:tc>
                <a:tc>
                  <a:txBody>
                    <a:bodyPr/>
                    <a:lstStyle/>
                    <a:p>
                      <a:r>
                        <a:rPr lang="es-MX" dirty="0"/>
                        <a:t>$30,000 al mes</a:t>
                      </a:r>
                    </a:p>
                  </a:txBody>
                  <a:tcPr/>
                </a:tc>
                <a:tc>
                  <a:txBody>
                    <a:bodyPr/>
                    <a:lstStyle/>
                    <a:p>
                      <a:r>
                        <a:rPr lang="es-MX" dirty="0"/>
                        <a:t>$360,000</a:t>
                      </a:r>
                    </a:p>
                  </a:txBody>
                  <a:tcPr/>
                </a:tc>
                <a:extLst>
                  <a:ext uri="{0D108BD9-81ED-4DB2-BD59-A6C34878D82A}">
                    <a16:rowId xmlns:a16="http://schemas.microsoft.com/office/drawing/2014/main" xmlns="" val="3876011167"/>
                  </a:ext>
                </a:extLst>
              </a:tr>
              <a:tr h="651741">
                <a:tc>
                  <a:txBody>
                    <a:bodyPr/>
                    <a:lstStyle/>
                    <a:p>
                      <a:r>
                        <a:rPr lang="es-MX" dirty="0"/>
                        <a:t>T. electrónica.</a:t>
                      </a:r>
                    </a:p>
                  </a:txBody>
                  <a:tcPr/>
                </a:tc>
                <a:tc>
                  <a:txBody>
                    <a:bodyPr/>
                    <a:lstStyle/>
                    <a:p>
                      <a:r>
                        <a:rPr lang="es-MX" dirty="0"/>
                        <a:t>$15,000 al mes</a:t>
                      </a:r>
                    </a:p>
                  </a:txBody>
                  <a:tcPr/>
                </a:tc>
                <a:tc>
                  <a:txBody>
                    <a:bodyPr/>
                    <a:lstStyle/>
                    <a:p>
                      <a:r>
                        <a:rPr lang="es-MX" dirty="0"/>
                        <a:t>$180,000</a:t>
                      </a:r>
                    </a:p>
                  </a:txBody>
                  <a:tcPr/>
                </a:tc>
                <a:extLst>
                  <a:ext uri="{0D108BD9-81ED-4DB2-BD59-A6C34878D82A}">
                    <a16:rowId xmlns:a16="http://schemas.microsoft.com/office/drawing/2014/main" xmlns="" val="1557389383"/>
                  </a:ext>
                </a:extLst>
              </a:tr>
              <a:tr h="651741">
                <a:tc>
                  <a:txBody>
                    <a:bodyPr/>
                    <a:lstStyle/>
                    <a:p>
                      <a:r>
                        <a:rPr lang="es-MX" dirty="0"/>
                        <a:t>Administrador de BD.</a:t>
                      </a:r>
                    </a:p>
                  </a:txBody>
                  <a:tcPr/>
                </a:tc>
                <a:tc>
                  <a:txBody>
                    <a:bodyPr/>
                    <a:lstStyle/>
                    <a:p>
                      <a:r>
                        <a:rPr lang="es-MX" dirty="0"/>
                        <a:t>$25, 000 al mes</a:t>
                      </a:r>
                    </a:p>
                  </a:txBody>
                  <a:tcPr/>
                </a:tc>
                <a:tc>
                  <a:txBody>
                    <a:bodyPr/>
                    <a:lstStyle/>
                    <a:p>
                      <a:r>
                        <a:rPr lang="es-MX" dirty="0"/>
                        <a:t>$300,000</a:t>
                      </a:r>
                    </a:p>
                  </a:txBody>
                  <a:tcPr/>
                </a:tc>
                <a:extLst>
                  <a:ext uri="{0D108BD9-81ED-4DB2-BD59-A6C34878D82A}">
                    <a16:rowId xmlns:a16="http://schemas.microsoft.com/office/drawing/2014/main" xmlns="" val="2214749031"/>
                  </a:ext>
                </a:extLst>
              </a:tr>
              <a:tr h="651741">
                <a:tc>
                  <a:txBody>
                    <a:bodyPr/>
                    <a:lstStyle/>
                    <a:p>
                      <a:endParaRPr lang="es-MX" dirty="0"/>
                    </a:p>
                  </a:txBody>
                  <a:tcPr/>
                </a:tc>
                <a:tc>
                  <a:txBody>
                    <a:bodyPr/>
                    <a:lstStyle/>
                    <a:p>
                      <a:r>
                        <a:rPr lang="es-MX" dirty="0"/>
                        <a:t>Total: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$1,680,000 pesos M.X.</a:t>
                      </a:r>
                    </a:p>
                  </a:txBody>
                  <a:tcPr/>
                </a:tc>
                <a:extLst>
                  <a:ext uri="{0D108BD9-81ED-4DB2-BD59-A6C34878D82A}">
                    <a16:rowId xmlns:a16="http://schemas.microsoft.com/office/drawing/2014/main" xmlns="" val="110114548"/>
                  </a:ext>
                </a:extLst>
              </a:tr>
            </a:tbl>
          </a:graphicData>
        </a:graphic>
      </p:graphicFrame>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166779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Costo total del proyecto</a:t>
            </a:r>
          </a:p>
        </p:txBody>
      </p:sp>
      <p:sp>
        <p:nvSpPr>
          <p:cNvPr id="3" name="Marcador de contenido 2"/>
          <p:cNvSpPr>
            <a:spLocks noGrp="1"/>
          </p:cNvSpPr>
          <p:nvPr>
            <p:ph idx="1"/>
          </p:nvPr>
        </p:nvSpPr>
        <p:spPr/>
        <p:txBody>
          <a:bodyPr/>
          <a:lstStyle/>
          <a:p>
            <a:pPr algn="ctr"/>
            <a:r>
              <a:rPr lang="es-MX" sz="3200" dirty="0"/>
              <a:t>$1,680,876 pesos M.X.</a:t>
            </a:r>
          </a:p>
          <a:p>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74706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
            </a: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7" name="Marcador de contenido 6"/>
          <p:cNvPicPr>
            <a:picLocks noGrp="1" noChangeAspect="1"/>
          </p:cNvPicPr>
          <p:nvPr>
            <p:ph idx="1"/>
          </p:nvPr>
        </p:nvPicPr>
        <p:blipFill>
          <a:blip r:embed="rId3"/>
          <a:stretch>
            <a:fillRect/>
          </a:stretch>
        </p:blipFill>
        <p:spPr>
          <a:xfrm>
            <a:off x="4747687" y="887411"/>
            <a:ext cx="5439301" cy="4837609"/>
          </a:xfrm>
          <a:prstGeom prst="rect">
            <a:avLst/>
          </a:prstGeom>
        </p:spPr>
      </p:pic>
    </p:spTree>
    <p:extLst>
      <p:ext uri="{BB962C8B-B14F-4D97-AF65-F5344CB8AC3E}">
        <p14:creationId xmlns:p14="http://schemas.microsoft.com/office/powerpoint/2010/main" val="4130889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
            </a: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965700" y="991108"/>
            <a:ext cx="4979988" cy="4733912"/>
          </a:xfrm>
          <a:prstGeom prst="rect">
            <a:avLst/>
          </a:prstGeom>
        </p:spPr>
      </p:pic>
    </p:spTree>
    <p:extLst>
      <p:ext uri="{BB962C8B-B14F-4D97-AF65-F5344CB8AC3E}">
        <p14:creationId xmlns:p14="http://schemas.microsoft.com/office/powerpoint/2010/main" val="4170944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
            </a:r>
            <a:br>
              <a:rPr lang="es-MX" dirty="0"/>
            </a:br>
            <a:r>
              <a:rPr lang="es-MX" sz="2400" dirty="0"/>
              <a:t>(</a:t>
            </a:r>
            <a:r>
              <a:rPr lang="es-MX" sz="2400" dirty="0" err="1"/>
              <a:t>Storyboards</a:t>
            </a:r>
            <a:r>
              <a:rPr lang="es-MX" sz="2400" dirty="0"/>
              <a:t> de la aplicación de escritorio.)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584701" y="769936"/>
            <a:ext cx="5340350" cy="5084763"/>
          </a:xfrm>
          <a:prstGeom prst="rect">
            <a:avLst/>
          </a:prstGeom>
        </p:spPr>
      </p:pic>
      <p:sp>
        <p:nvSpPr>
          <p:cNvPr id="3" name="CuadroTexto 2"/>
          <p:cNvSpPr txBox="1"/>
          <p:nvPr/>
        </p:nvSpPr>
        <p:spPr>
          <a:xfrm>
            <a:off x="7366000" y="6324600"/>
            <a:ext cx="4635500" cy="369332"/>
          </a:xfrm>
          <a:prstGeom prst="rect">
            <a:avLst/>
          </a:prstGeom>
          <a:noFill/>
        </p:spPr>
        <p:txBody>
          <a:bodyPr wrap="square" rtlCol="0">
            <a:spAutoFit/>
          </a:bodyPr>
          <a:lstStyle/>
          <a:p>
            <a:r>
              <a:rPr lang="es-ES" dirty="0"/>
              <a:t>Mostrar funcionalidad</a:t>
            </a:r>
            <a:endParaRPr lang="en-US" dirty="0"/>
          </a:p>
        </p:txBody>
      </p:sp>
    </p:spTree>
    <p:extLst>
      <p:ext uri="{BB962C8B-B14F-4D97-AF65-F5344CB8AC3E}">
        <p14:creationId xmlns:p14="http://schemas.microsoft.com/office/powerpoint/2010/main" val="2214492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Primera fase de prototipos</a:t>
            </a:r>
            <a:endParaRPr lang="en-US" dirty="0"/>
          </a:p>
        </p:txBody>
      </p:sp>
      <p:pic>
        <p:nvPicPr>
          <p:cNvPr id="4" name="Marcador de contenido 3">
            <a:extLst>
              <a:ext uri="{FF2B5EF4-FFF2-40B4-BE49-F238E27FC236}">
                <a16:creationId xmlns:a16="http://schemas.microsoft.com/office/drawing/2014/main" xmlns="" id="{8516D402-5A9F-4833-97F9-AB7954101268}"/>
              </a:ext>
            </a:extLst>
          </p:cNvPr>
          <p:cNvPicPr>
            <a:picLocks noChangeAspect="1"/>
          </p:cNvPicPr>
          <p:nvPr/>
        </p:nvPicPr>
        <p:blipFill>
          <a:blip r:embed="rId2"/>
          <a:stretch>
            <a:fillRect/>
          </a:stretch>
        </p:blipFill>
        <p:spPr>
          <a:xfrm>
            <a:off x="3870674" y="1423798"/>
            <a:ext cx="3557535" cy="4010404"/>
          </a:xfrm>
          <a:prstGeom prst="rect">
            <a:avLst/>
          </a:prstGeom>
        </p:spPr>
      </p:pic>
      <p:pic>
        <p:nvPicPr>
          <p:cNvPr id="5" name="Imagen 4">
            <a:extLst>
              <a:ext uri="{FF2B5EF4-FFF2-40B4-BE49-F238E27FC236}">
                <a16:creationId xmlns:a16="http://schemas.microsoft.com/office/drawing/2014/main" xmlns="" id="{553A86C8-D18D-47D3-A16A-39A22456939B}"/>
              </a:ext>
            </a:extLst>
          </p:cNvPr>
          <p:cNvPicPr>
            <a:picLocks noChangeAspect="1"/>
          </p:cNvPicPr>
          <p:nvPr/>
        </p:nvPicPr>
        <p:blipFill>
          <a:blip r:embed="rId3"/>
          <a:stretch>
            <a:fillRect/>
          </a:stretch>
        </p:blipFill>
        <p:spPr>
          <a:xfrm>
            <a:off x="7910087" y="1423798"/>
            <a:ext cx="2869979" cy="4010404"/>
          </a:xfrm>
          <a:prstGeom prst="rect">
            <a:avLst/>
          </a:prstGeom>
        </p:spPr>
      </p:pic>
    </p:spTree>
    <p:extLst>
      <p:ext uri="{BB962C8B-B14F-4D97-AF65-F5344CB8AC3E}">
        <p14:creationId xmlns:p14="http://schemas.microsoft.com/office/powerpoint/2010/main" val="447474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Segunda fase de prototipos</a:t>
            </a:r>
            <a:endParaRPr lang="en-US" dirty="0"/>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500" y="519511"/>
            <a:ext cx="3012506" cy="5809833"/>
          </a:xfrm>
          <a:prstGeom prst="rect">
            <a:avLst/>
          </a:prstGeom>
        </p:spPr>
      </p:pic>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3686" y="595181"/>
            <a:ext cx="4013914" cy="5734163"/>
          </a:xfrm>
          <a:prstGeom prst="rect">
            <a:avLst/>
          </a:prstGeom>
        </p:spPr>
      </p:pic>
    </p:spTree>
    <p:extLst>
      <p:ext uri="{BB962C8B-B14F-4D97-AF65-F5344CB8AC3E}">
        <p14:creationId xmlns:p14="http://schemas.microsoft.com/office/powerpoint/2010/main" val="4239886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smtClean="0"/>
              <a:t>Segunda Presentación </a:t>
            </a:r>
            <a:endParaRPr lang="es-MX" dirty="0"/>
          </a:p>
        </p:txBody>
      </p:sp>
      <p:sp>
        <p:nvSpPr>
          <p:cNvPr id="3" name="Marcador de contenido 2"/>
          <p:cNvSpPr>
            <a:spLocks noGrp="1"/>
          </p:cNvSpPr>
          <p:nvPr>
            <p:ph idx="1"/>
          </p:nvPr>
        </p:nvSpPr>
        <p:spPr/>
        <p:txBody>
          <a:bodyPr/>
          <a:lstStyle/>
          <a:p>
            <a:pPr algn="r"/>
            <a:endParaRPr lang="es-MX" dirty="0" smtClean="0"/>
          </a:p>
          <a:p>
            <a:pPr algn="r"/>
            <a:endParaRPr lang="es-MX" dirty="0"/>
          </a:p>
          <a:p>
            <a:pPr algn="r"/>
            <a:endParaRPr lang="es-MX" dirty="0" smtClean="0"/>
          </a:p>
          <a:p>
            <a:pPr algn="r"/>
            <a:endParaRPr lang="es-MX" dirty="0"/>
          </a:p>
          <a:p>
            <a:pPr algn="r"/>
            <a:endParaRPr lang="es-MX" dirty="0" smtClean="0"/>
          </a:p>
          <a:p>
            <a:pPr algn="r"/>
            <a:endParaRPr lang="es-MX" dirty="0"/>
          </a:p>
          <a:p>
            <a:pPr algn="r"/>
            <a:endParaRPr lang="es-MX" dirty="0" smtClean="0"/>
          </a:p>
          <a:p>
            <a:pPr algn="r"/>
            <a:r>
              <a:rPr lang="es-MX" dirty="0" smtClean="0"/>
              <a:t>Alonso </a:t>
            </a:r>
            <a:r>
              <a:rPr lang="es-MX" dirty="0"/>
              <a:t>Pérez Antonio </a:t>
            </a:r>
          </a:p>
          <a:p>
            <a:pPr algn="r"/>
            <a:r>
              <a:rPr lang="es-MX" dirty="0" smtClean="0"/>
              <a:t>Jiménez </a:t>
            </a:r>
            <a:r>
              <a:rPr lang="es-MX" dirty="0"/>
              <a:t>Rodríguez Lizet </a:t>
            </a:r>
          </a:p>
          <a:p>
            <a:pPr algn="r"/>
            <a:r>
              <a:rPr lang="es-MX" dirty="0" smtClean="0"/>
              <a:t>Larios </a:t>
            </a:r>
            <a:r>
              <a:rPr lang="es-MX" dirty="0"/>
              <a:t>Soto Kay </a:t>
            </a:r>
          </a:p>
          <a:p>
            <a:pPr algn="r"/>
            <a:r>
              <a:rPr lang="es-MX" dirty="0" smtClean="0"/>
              <a:t>Téllez </a:t>
            </a:r>
            <a:r>
              <a:rPr lang="es-MX" dirty="0"/>
              <a:t>González Kevin</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89645" y="1055765"/>
            <a:ext cx="3633045" cy="2368663"/>
          </a:xfrm>
          <a:prstGeom prst="rect">
            <a:avLst/>
          </a:prstGeom>
          <a:noFill/>
          <a:ln>
            <a:noFill/>
          </a:ln>
        </p:spPr>
      </p:pic>
    </p:spTree>
    <p:extLst>
      <p:ext uri="{BB962C8B-B14F-4D97-AF65-F5344CB8AC3E}">
        <p14:creationId xmlns:p14="http://schemas.microsoft.com/office/powerpoint/2010/main" val="3514624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sz="2800" dirty="0"/>
              <a:t>Matriz de responsabilidades</a:t>
            </a:r>
            <a:r>
              <a:rPr lang="es-MX" dirty="0"/>
              <a:t/>
            </a:r>
            <a:br>
              <a:rPr lang="es-MX" dirty="0"/>
            </a:br>
            <a:endParaRPr lang="es-MX" dirty="0"/>
          </a:p>
        </p:txBody>
      </p:sp>
      <p:pic>
        <p:nvPicPr>
          <p:cNvPr id="6" name="Imagen 5"/>
          <p:cNvPicPr>
            <a:picLocks noChangeAspect="1"/>
          </p:cNvPicPr>
          <p:nvPr/>
        </p:nvPicPr>
        <p:blipFill>
          <a:blip r:embed="rId2"/>
          <a:stretch>
            <a:fillRect/>
          </a:stretch>
        </p:blipFill>
        <p:spPr>
          <a:xfrm>
            <a:off x="3824287" y="2417953"/>
            <a:ext cx="7746793" cy="1671447"/>
          </a:xfrm>
          <a:prstGeom prst="rect">
            <a:avLst/>
          </a:prstGeom>
        </p:spPr>
      </p:pic>
      <p:pic>
        <p:nvPicPr>
          <p:cNvPr id="7" name="Imagen 6" descr="LogoPetSitti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1660773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MX" sz="2800" dirty="0"/>
              <a:t>Matriz de responsabilidades</a:t>
            </a:r>
          </a:p>
        </p:txBody>
      </p:sp>
      <p:pic>
        <p:nvPicPr>
          <p:cNvPr id="4" name="Marcador de contenido 3"/>
          <p:cNvPicPr>
            <a:picLocks noGrp="1" noChangeAspect="1"/>
          </p:cNvPicPr>
          <p:nvPr>
            <p:ph idx="1"/>
          </p:nvPr>
        </p:nvPicPr>
        <p:blipFill>
          <a:blip r:embed="rId2"/>
          <a:stretch>
            <a:fillRect/>
          </a:stretch>
        </p:blipFill>
        <p:spPr>
          <a:xfrm>
            <a:off x="4640956" y="472926"/>
            <a:ext cx="5099944" cy="5903003"/>
          </a:xfrm>
          <a:prstGeom prst="rect">
            <a:avLst/>
          </a:prstGeom>
        </p:spPr>
      </p:pic>
      <p:pic>
        <p:nvPicPr>
          <p:cNvPr id="5" name="Imagen 4" descr="LogoPetSitti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34671127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Objetivo</a:t>
            </a:r>
          </a:p>
        </p:txBody>
      </p:sp>
      <p:sp>
        <p:nvSpPr>
          <p:cNvPr id="3" name="Marcador de contenido 2"/>
          <p:cNvSpPr>
            <a:spLocks noGrp="1"/>
          </p:cNvSpPr>
          <p:nvPr>
            <p:ph idx="1"/>
          </p:nvPr>
        </p:nvSpPr>
        <p:spPr/>
        <p:txBody>
          <a:bodyPr>
            <a:normAutofit/>
          </a:bodyPr>
          <a:lstStyle/>
          <a:p>
            <a:pPr marL="0" indent="0" algn="just">
              <a:buNone/>
            </a:pPr>
            <a:r>
              <a:rPr lang="es-MX" sz="3600" dirty="0" smtClean="0">
                <a:solidFill>
                  <a:schemeClr val="tx1"/>
                </a:solidFill>
              </a:rPr>
              <a:t>Construir </a:t>
            </a:r>
            <a:r>
              <a:rPr lang="es-MX" sz="3600" dirty="0">
                <a:solidFill>
                  <a:schemeClr val="tx1"/>
                </a:solidFill>
              </a:rPr>
              <a:t>un dispensador de alimento para mascotas con el fin de llenar el plato de </a:t>
            </a:r>
            <a:r>
              <a:rPr lang="es-MX" sz="3600" dirty="0" smtClean="0">
                <a:solidFill>
                  <a:schemeClr val="tx1"/>
                </a:solidFill>
              </a:rPr>
              <a:t>comida con base las </a:t>
            </a:r>
            <a:r>
              <a:rPr lang="es-MX" sz="3600" smtClean="0">
                <a:solidFill>
                  <a:schemeClr val="tx1"/>
                </a:solidFill>
              </a:rPr>
              <a:t>siguientes características; </a:t>
            </a:r>
            <a:r>
              <a:rPr lang="es-MX" sz="3600" dirty="0">
                <a:solidFill>
                  <a:schemeClr val="tx1"/>
                </a:solidFill>
              </a:rPr>
              <a:t>raza, edad, tamaño y peso de forma automática.</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0515396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Plan de Adquisición</a:t>
            </a:r>
            <a:r>
              <a:rPr lang="es-MX" dirty="0"/>
              <a:t/>
            </a:r>
            <a:br>
              <a:rPr lang="es-MX" dirty="0"/>
            </a:br>
            <a:endParaRPr lang="es-MX" dirty="0"/>
          </a:p>
        </p:txBody>
      </p:sp>
      <p:pic>
        <p:nvPicPr>
          <p:cNvPr id="4" name="Imagen 3"/>
          <p:cNvPicPr>
            <a:picLocks noChangeAspect="1"/>
          </p:cNvPicPr>
          <p:nvPr/>
        </p:nvPicPr>
        <p:blipFill>
          <a:blip r:embed="rId2"/>
          <a:stretch>
            <a:fillRect/>
          </a:stretch>
        </p:blipFill>
        <p:spPr>
          <a:xfrm>
            <a:off x="3608387" y="972045"/>
            <a:ext cx="8124825" cy="4752975"/>
          </a:xfrm>
          <a:prstGeom prst="rect">
            <a:avLst/>
          </a:prstGeom>
        </p:spPr>
      </p:pic>
    </p:spTree>
    <p:extLst>
      <p:ext uri="{BB962C8B-B14F-4D97-AF65-F5344CB8AC3E}">
        <p14:creationId xmlns:p14="http://schemas.microsoft.com/office/powerpoint/2010/main" val="16762662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Plan de Adquisición</a:t>
            </a:r>
            <a:endParaRPr lang="es-MX" dirty="0"/>
          </a:p>
        </p:txBody>
      </p:sp>
      <p:pic>
        <p:nvPicPr>
          <p:cNvPr id="4" name="Imagen 3"/>
          <p:cNvPicPr>
            <a:picLocks noChangeAspect="1"/>
          </p:cNvPicPr>
          <p:nvPr/>
        </p:nvPicPr>
        <p:blipFill>
          <a:blip r:embed="rId2"/>
          <a:stretch>
            <a:fillRect/>
          </a:stretch>
        </p:blipFill>
        <p:spPr>
          <a:xfrm>
            <a:off x="3592512" y="857440"/>
            <a:ext cx="8105775" cy="5133975"/>
          </a:xfrm>
          <a:prstGeom prst="rect">
            <a:avLst/>
          </a:prstGeom>
        </p:spPr>
      </p:pic>
    </p:spTree>
    <p:extLst>
      <p:ext uri="{BB962C8B-B14F-4D97-AF65-F5344CB8AC3E}">
        <p14:creationId xmlns:p14="http://schemas.microsoft.com/office/powerpoint/2010/main" val="25700280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0801" y="1073037"/>
            <a:ext cx="2947482" cy="4601183"/>
          </a:xfrm>
        </p:spPr>
        <p:txBody>
          <a:bodyPr/>
          <a:lstStyle/>
          <a:p>
            <a:pPr algn="ctr"/>
            <a:r>
              <a:rPr lang="es-MX" dirty="0" smtClean="0"/>
              <a:t>Segunda Presentación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
        <p:nvSpPr>
          <p:cNvPr id="5" name="Marcador de contenido 2"/>
          <p:cNvSpPr>
            <a:spLocks noGrp="1"/>
          </p:cNvSpPr>
          <p:nvPr>
            <p:ph idx="1"/>
          </p:nvPr>
        </p:nvSpPr>
        <p:spPr>
          <a:xfrm>
            <a:off x="3869268" y="864108"/>
            <a:ext cx="7315200" cy="5120640"/>
          </a:xfrm>
        </p:spPr>
        <p:txBody>
          <a:bodyPr>
            <a:normAutofit/>
          </a:bodyPr>
          <a:lstStyle/>
          <a:p>
            <a:pPr marL="0" indent="0" algn="ctr">
              <a:buNone/>
            </a:pPr>
            <a:r>
              <a:rPr lang="es-MX" sz="5400" b="1" dirty="0" smtClean="0"/>
              <a:t>APLICACIÓN DE ESCRITORIO</a:t>
            </a:r>
            <a:endParaRPr lang="es-MX" sz="5400" b="1" dirty="0"/>
          </a:p>
        </p:txBody>
      </p:sp>
    </p:spTree>
    <p:extLst>
      <p:ext uri="{BB962C8B-B14F-4D97-AF65-F5344CB8AC3E}">
        <p14:creationId xmlns:p14="http://schemas.microsoft.com/office/powerpoint/2010/main" val="105427896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smtClean="0"/>
              <a:t>APLICACIÓN DE ESCRITORIO</a:t>
            </a:r>
            <a:endParaRPr lang="es-MX" dirty="0"/>
          </a:p>
        </p:txBody>
      </p:sp>
      <p:pic>
        <p:nvPicPr>
          <p:cNvPr id="4" name="Imagen 3"/>
          <p:cNvPicPr>
            <a:picLocks noChangeAspect="1"/>
          </p:cNvPicPr>
          <p:nvPr/>
        </p:nvPicPr>
        <p:blipFill rotWithShape="1">
          <a:blip r:embed="rId2"/>
          <a:srcRect l="369" t="86" r="1147" b="628"/>
          <a:stretch/>
        </p:blipFill>
        <p:spPr>
          <a:xfrm>
            <a:off x="3721100" y="818310"/>
            <a:ext cx="7912100" cy="5212236"/>
          </a:xfrm>
          <a:prstGeom prst="rect">
            <a:avLst/>
          </a:prstGeom>
        </p:spPr>
      </p:pic>
    </p:spTree>
    <p:extLst>
      <p:ext uri="{BB962C8B-B14F-4D97-AF65-F5344CB8AC3E}">
        <p14:creationId xmlns:p14="http://schemas.microsoft.com/office/powerpoint/2010/main" val="80916802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643312" y="800290"/>
            <a:ext cx="8105775" cy="5248275"/>
          </a:xfrm>
          <a:prstGeom prst="rect">
            <a:avLst/>
          </a:prstGeom>
        </p:spPr>
      </p:pic>
    </p:spTree>
    <p:extLst>
      <p:ext uri="{BB962C8B-B14F-4D97-AF65-F5344CB8AC3E}">
        <p14:creationId xmlns:p14="http://schemas.microsoft.com/office/powerpoint/2010/main" val="15663736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712436" y="871842"/>
            <a:ext cx="8035063" cy="4853178"/>
          </a:xfrm>
          <a:prstGeom prst="rect">
            <a:avLst/>
          </a:prstGeom>
        </p:spPr>
      </p:pic>
    </p:spTree>
    <p:extLst>
      <p:ext uri="{BB962C8B-B14F-4D97-AF65-F5344CB8AC3E}">
        <p14:creationId xmlns:p14="http://schemas.microsoft.com/office/powerpoint/2010/main" val="22849921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886385" y="1175791"/>
            <a:ext cx="7776977" cy="4497274"/>
          </a:xfrm>
          <a:prstGeom prst="rect">
            <a:avLst/>
          </a:prstGeom>
        </p:spPr>
      </p:pic>
    </p:spTree>
    <p:extLst>
      <p:ext uri="{BB962C8B-B14F-4D97-AF65-F5344CB8AC3E}">
        <p14:creationId xmlns:p14="http://schemas.microsoft.com/office/powerpoint/2010/main" val="33916233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44094" y="1735425"/>
            <a:ext cx="4197927" cy="3285461"/>
          </a:xfrm>
          <a:prstGeom prst="rect">
            <a:avLst/>
          </a:prstGeom>
          <a:noFill/>
          <a:ln>
            <a:noFill/>
          </a:ln>
        </p:spPr>
      </p:pic>
    </p:spTree>
    <p:extLst>
      <p:ext uri="{BB962C8B-B14F-4D97-AF65-F5344CB8AC3E}">
        <p14:creationId xmlns:p14="http://schemas.microsoft.com/office/powerpoint/2010/main" val="8260174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err="1" smtClean="0"/>
              <a:t>Stakeholders</a:t>
            </a:r>
            <a:endParaRPr lang="es-MX" dirty="0"/>
          </a:p>
        </p:txBody>
      </p:sp>
      <p:pic>
        <p:nvPicPr>
          <p:cNvPr id="3" name="Imagen 2" descr="Recorte de pantalla"/>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1692" y="768414"/>
            <a:ext cx="6486924" cy="5312028"/>
          </a:xfrm>
          <a:prstGeom prst="rect">
            <a:avLst/>
          </a:prstGeom>
        </p:spPr>
      </p:pic>
    </p:spTree>
    <p:extLst>
      <p:ext uri="{BB962C8B-B14F-4D97-AF65-F5344CB8AC3E}">
        <p14:creationId xmlns:p14="http://schemas.microsoft.com/office/powerpoint/2010/main" val="10804393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smtClean="0"/>
              <a:t>Métodos de Comunicación</a:t>
            </a:r>
            <a:endParaRPr lang="es-MX" dirty="0"/>
          </a:p>
        </p:txBody>
      </p:sp>
      <p:pic>
        <p:nvPicPr>
          <p:cNvPr id="297" name="Imagen 296" descr="Recorte de pantalla"/>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4139" y="666188"/>
            <a:ext cx="5253193" cy="5516480"/>
          </a:xfrm>
          <a:prstGeom prst="rect">
            <a:avLst/>
          </a:prstGeom>
        </p:spPr>
      </p:pic>
    </p:spTree>
    <p:extLst>
      <p:ext uri="{BB962C8B-B14F-4D97-AF65-F5344CB8AC3E}">
        <p14:creationId xmlns:p14="http://schemas.microsoft.com/office/powerpoint/2010/main" val="490602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Alcance  </a:t>
            </a:r>
          </a:p>
        </p:txBody>
      </p:sp>
      <p:sp>
        <p:nvSpPr>
          <p:cNvPr id="3" name="Marcador de contenido 2"/>
          <p:cNvSpPr>
            <a:spLocks noGrp="1"/>
          </p:cNvSpPr>
          <p:nvPr>
            <p:ph idx="1"/>
          </p:nvPr>
        </p:nvSpPr>
        <p:spPr>
          <a:xfrm>
            <a:off x="3711086" y="1123837"/>
            <a:ext cx="7824749" cy="5120640"/>
          </a:xfrm>
        </p:spPr>
        <p:txBody>
          <a:bodyPr>
            <a:noAutofit/>
          </a:bodyPr>
          <a:lstStyle/>
          <a:p>
            <a:pPr algn="just"/>
            <a:r>
              <a:rPr lang="es-MX" sz="3200" dirty="0">
                <a:solidFill>
                  <a:schemeClr val="tx1"/>
                </a:solidFill>
              </a:rPr>
              <a:t>El dispensador de alimento para mascota va dirigido a perros, gatos, conejos, y algunos roedores el cual tiene como objetivo principal llenar el plato de comida vertiendo la cantidad exacta que la mascota necesita dependiendo del tipo, raza y edad, esta acción será llevada a cabo en una hora especificada por el usuario y además el dispensador podrá enviar una notificación cuando el alimento este por acabarse, como también se le podrá notificar al usuario cuando sea necesario actualizar la información de su mascota.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148379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smtClean="0"/>
              <a:t>Métodos de Comunicación</a:t>
            </a:r>
            <a:endParaRPr lang="es-MX" dirty="0"/>
          </a:p>
        </p:txBody>
      </p:sp>
      <p:pic>
        <p:nvPicPr>
          <p:cNvPr id="3" name="Imagen 2" descr="Recorte de pantalla"/>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5369" y="973640"/>
            <a:ext cx="7423402" cy="4901576"/>
          </a:xfrm>
          <a:prstGeom prst="rect">
            <a:avLst/>
          </a:prstGeom>
        </p:spPr>
      </p:pic>
    </p:spTree>
    <p:extLst>
      <p:ext uri="{BB962C8B-B14F-4D97-AF65-F5344CB8AC3E}">
        <p14:creationId xmlns:p14="http://schemas.microsoft.com/office/powerpoint/2010/main" val="35340940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smtClean="0"/>
              <a:t>Métodos de Comunicación</a:t>
            </a:r>
            <a:endParaRPr lang="es-MX" dirty="0"/>
          </a:p>
        </p:txBody>
      </p:sp>
      <p:pic>
        <p:nvPicPr>
          <p:cNvPr id="3" name="Imagen 2" descr="Recorte de pantalla"/>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4403" y="1066183"/>
            <a:ext cx="7348876" cy="4658837"/>
          </a:xfrm>
          <a:prstGeom prst="rect">
            <a:avLst/>
          </a:prstGeom>
        </p:spPr>
      </p:pic>
    </p:spTree>
    <p:extLst>
      <p:ext uri="{BB962C8B-B14F-4D97-AF65-F5344CB8AC3E}">
        <p14:creationId xmlns:p14="http://schemas.microsoft.com/office/powerpoint/2010/main" val="24847699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smtClean="0"/>
              <a:t>Métodos de Comunicación</a:t>
            </a:r>
            <a:endParaRPr lang="es-MX" dirty="0"/>
          </a:p>
        </p:txBody>
      </p:sp>
      <p:pic>
        <p:nvPicPr>
          <p:cNvPr id="122" name="Imagen 121" descr="Recorte de pantalla"/>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8484" y="661684"/>
            <a:ext cx="6689718" cy="5525487"/>
          </a:xfrm>
          <a:prstGeom prst="rect">
            <a:avLst/>
          </a:prstGeom>
        </p:spPr>
      </p:pic>
    </p:spTree>
    <p:extLst>
      <p:ext uri="{BB962C8B-B14F-4D97-AF65-F5344CB8AC3E}">
        <p14:creationId xmlns:p14="http://schemas.microsoft.com/office/powerpoint/2010/main" val="38417606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smtClean="0"/>
              <a:t>Plan de </a:t>
            </a:r>
            <a:r>
              <a:rPr lang="es-MX" dirty="0" smtClean="0"/>
              <a:t>Ri</a:t>
            </a:r>
            <a:r>
              <a:rPr lang="es-MX" dirty="0" smtClean="0"/>
              <a:t>esgos </a:t>
            </a:r>
            <a:endParaRPr lang="es-MX" dirty="0"/>
          </a:p>
        </p:txBody>
      </p:sp>
      <p:graphicFrame>
        <p:nvGraphicFramePr>
          <p:cNvPr id="5" name="Tabla 4"/>
          <p:cNvGraphicFramePr>
            <a:graphicFrameLocks noGrp="1"/>
          </p:cNvGraphicFramePr>
          <p:nvPr>
            <p:extLst>
              <p:ext uri="{D42A27DB-BD31-4B8C-83A1-F6EECF244321}">
                <p14:modId xmlns:p14="http://schemas.microsoft.com/office/powerpoint/2010/main" val="326143977"/>
              </p:ext>
            </p:extLst>
          </p:nvPr>
        </p:nvGraphicFramePr>
        <p:xfrm>
          <a:off x="4231342" y="802217"/>
          <a:ext cx="6992472" cy="5121275"/>
        </p:xfrm>
        <a:graphic>
          <a:graphicData uri="http://schemas.openxmlformats.org/drawingml/2006/table">
            <a:tbl>
              <a:tblPr firstRow="1" firstCol="1" bandRow="1"/>
              <a:tblGrid>
                <a:gridCol w="1149984"/>
                <a:gridCol w="1009446"/>
                <a:gridCol w="1064851"/>
                <a:gridCol w="990527"/>
                <a:gridCol w="958096"/>
                <a:gridCol w="1819568"/>
              </a:tblGrid>
              <a:tr h="219762">
                <a:tc>
                  <a:txBody>
                    <a:bodyPr/>
                    <a:lstStyle/>
                    <a:p>
                      <a:pPr marL="6350" marR="36195" indent="-6350" algn="ctr">
                        <a:lnSpc>
                          <a:spcPct val="107000"/>
                        </a:lnSpc>
                        <a:spcAft>
                          <a:spcPts val="0"/>
                        </a:spcAft>
                      </a:pPr>
                      <a:r>
                        <a:rPr lang="es-MX" sz="500" b="1"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Riesgo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marL="6350" marR="34290" indent="-6350" algn="ctr">
                        <a:lnSpc>
                          <a:spcPct val="107000"/>
                        </a:lnSpc>
                        <a:spcAft>
                          <a:spcPts val="0"/>
                        </a:spcAft>
                      </a:pPr>
                      <a:r>
                        <a:rPr lang="es-MX" sz="500" b="1">
                          <a:solidFill>
                            <a:srgbClr val="000000"/>
                          </a:solidFill>
                          <a:effectLst/>
                          <a:latin typeface="Arial" panose="020B0604020202020204" pitchFamily="34" charset="0"/>
                          <a:ea typeface="Arial" panose="020B0604020202020204" pitchFamily="34" charset="0"/>
                          <a:cs typeface="Times New Roman" panose="02020603050405020304" pitchFamily="18" charset="0"/>
                        </a:rPr>
                        <a:t>Evento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marL="6350" marR="4445" indent="-6350" algn="ctr">
                        <a:lnSpc>
                          <a:spcPct val="107000"/>
                        </a:lnSpc>
                        <a:spcAft>
                          <a:spcPts val="0"/>
                        </a:spcAft>
                      </a:pPr>
                      <a:r>
                        <a:rPr lang="es-MX" sz="500" b="1">
                          <a:solidFill>
                            <a:srgbClr val="000000"/>
                          </a:solidFill>
                          <a:effectLst/>
                          <a:latin typeface="Arial" panose="020B0604020202020204" pitchFamily="34" charset="0"/>
                          <a:ea typeface="Arial" panose="020B0604020202020204" pitchFamily="34" charset="0"/>
                          <a:cs typeface="Times New Roman" panose="02020603050405020304" pitchFamily="18" charset="0"/>
                        </a:rPr>
                        <a:t>Clasificación de riesgo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marL="6350" marR="1905" indent="-6350" algn="ctr">
                        <a:lnSpc>
                          <a:spcPct val="107000"/>
                        </a:lnSpc>
                        <a:spcAft>
                          <a:spcPts val="0"/>
                        </a:spcAft>
                      </a:pPr>
                      <a:r>
                        <a:rPr lang="es-MX" sz="500" b="1">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Probabilidad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marL="15875" indent="-6350" algn="ctr">
                        <a:lnSpc>
                          <a:spcPct val="107000"/>
                        </a:lnSpc>
                        <a:spcAft>
                          <a:spcPts val="0"/>
                        </a:spcAft>
                      </a:pPr>
                      <a:r>
                        <a:rPr lang="es-MX" sz="500" b="1">
                          <a:solidFill>
                            <a:srgbClr val="000000"/>
                          </a:solidFill>
                          <a:effectLst/>
                          <a:latin typeface="Arial" panose="020B0604020202020204" pitchFamily="34" charset="0"/>
                          <a:ea typeface="Arial" panose="020B0604020202020204" pitchFamily="34" charset="0"/>
                          <a:cs typeface="Times New Roman" panose="02020603050405020304" pitchFamily="18" charset="0"/>
                        </a:rPr>
                        <a:t>Impacto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marL="6350" marR="34925" indent="-6350" algn="ctr">
                        <a:lnSpc>
                          <a:spcPct val="107000"/>
                        </a:lnSpc>
                        <a:spcAft>
                          <a:spcPts val="0"/>
                        </a:spcAft>
                      </a:pPr>
                      <a:r>
                        <a:rPr lang="es-MX" sz="500" b="1">
                          <a:solidFill>
                            <a:srgbClr val="000000"/>
                          </a:solidFill>
                          <a:effectLst/>
                          <a:latin typeface="Arial" panose="020B0604020202020204" pitchFamily="34" charset="0"/>
                          <a:ea typeface="Arial" panose="020B0604020202020204" pitchFamily="34" charset="0"/>
                          <a:cs typeface="Times New Roman" panose="02020603050405020304" pitchFamily="18" charset="0"/>
                        </a:rPr>
                        <a:t>Prevención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r>
              <a:tr h="162674">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Pérdida de información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Retraso en la entrega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92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92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Improbable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032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Muy alto</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marL="6350" marR="355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Realizar respaldos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62674">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Pérdida de un integrante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Retraso en la entrega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746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Externos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01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Medidas de seguridad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32677">
                <a:tc>
                  <a:txBody>
                    <a:bodyPr/>
                    <a:lstStyle/>
                    <a:p>
                      <a:pPr marL="6350" indent="-6350" algn="ctr">
                        <a:lnSpc>
                          <a:spcPct val="99000"/>
                        </a:lnSpc>
                        <a:spcAft>
                          <a:spcPts val="1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El personal contratado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se retrasa con la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entrega del subsistema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Subsistema incompleto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Organizativo 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19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Alto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8F0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Constante supervisión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62674">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Variación de costos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Inconformidad del cliente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Organizativo 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302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01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Contratos de adquisición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75865">
                <a:tc>
                  <a:txBody>
                    <a:bodyPr/>
                    <a:lstStyle/>
                    <a:p>
                      <a:pPr marL="6350" indent="-6350" algn="ctr">
                        <a:lnSpc>
                          <a:spcPct val="107000"/>
                        </a:lnSpc>
                        <a:spcAft>
                          <a:spcPts val="5"/>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Las nuevas herramientas de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marR="18415"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programación no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producen el desempeño prometido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Migración a un nuevo sistema estable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92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Bajo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Informar que herramienta es más eficiente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42610">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Diseño inadecuado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365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Retomar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interfaces graficas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92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925"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Improbable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Bajo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Constante evaluación al cliente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60460">
                <a:tc>
                  <a:txBody>
                    <a:bodyPr/>
                    <a:lstStyle/>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Los recursos no están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disponibles en su momento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No se realicen los módulos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92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19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Alto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8F0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Tener un plan de acción a contingencia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61083">
                <a:tc>
                  <a:txBody>
                    <a:bodyPr/>
                    <a:lstStyle/>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La aprobación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3302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del proyecto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tarda más de lo esperado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Retraso en el desarrollo del proyecto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Gestión de proyecto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064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Improbable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524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a:t>
                      </a:r>
                      <a:r>
                        <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o</a:t>
                      </a: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Anticipar la aprobación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22547">
                <a:tc>
                  <a:txBody>
                    <a:bodyPr/>
                    <a:lstStyle/>
                    <a:p>
                      <a:pPr marL="7620" indent="-762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Interfaz del desarrollo gráficos inestable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9685" marR="9525" indent="-1143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El proyecto no cuenta con una buena presentación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Muy improbable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55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Bajo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Contar con otra herramienta de diseño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42610">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Violación de la integridad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Problemas legales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4000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Externos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603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Muy alto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marL="6350" indent="1143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Contrato de confidencialidad entre empleados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02483">
                <a:tc>
                  <a:txBody>
                    <a:bodyPr/>
                    <a:lstStyle/>
                    <a:p>
                      <a:pPr marL="6350" marR="8890" indent="-6350" algn="ctr">
                        <a:lnSpc>
                          <a:spcPct val="107000"/>
                        </a:lnSpc>
                        <a:spcAft>
                          <a:spcPts val="1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Retraso en la infraestructura del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hardware o software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Pérdida de clientes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55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746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Alto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8F0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Constate supervisión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18206">
                <a:tc>
                  <a:txBody>
                    <a:bodyPr/>
                    <a:lstStyle/>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Conflicto con los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2540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proveedores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Retraso de ensamble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937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Externos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524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Contratos de adquisición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60772">
                <a:tc>
                  <a:txBody>
                    <a:bodyPr/>
                    <a:lstStyle/>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Fallo en el suministro de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energía del producto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Pérdida de recursos tecnológicos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55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746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Alto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8F00"/>
                    </a:solidFill>
                  </a:tcPr>
                </a:tc>
                <a:tc>
                  <a:txBody>
                    <a:bodyPr/>
                    <a:lstStyle/>
                    <a:p>
                      <a:pPr marL="6350" indent="-6350" algn="ctr">
                        <a:lnSpc>
                          <a:spcPct val="100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Incremento de medidas de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10795" indent="-10795"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seguridad(regulador es y plantas de energía alterna)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89800">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Cambios inesperados en los requisitos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Reasignación de requisito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937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Externos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90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Casi seguro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524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Moderado</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4572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Control de cambios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17584">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Elevación de presupuesto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Inconformidad del cliente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1460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Organizativo 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55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524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Cotización aumentada a un 5% del valor total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86794">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Personal accidentado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Gastos extras e inconclusión del módulo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381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correspondiente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937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Externos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7465"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Alto</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8F00"/>
                    </a:solidFill>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Mejora de medidas de seguridad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2360162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Análisis </a:t>
            </a:r>
            <a:r>
              <a:rPr lang="es-MX" dirty="0" smtClean="0"/>
              <a:t>Cuantitativo y Cualitativo </a:t>
            </a:r>
            <a:r>
              <a:rPr lang="es-MX" dirty="0"/>
              <a:t>de </a:t>
            </a:r>
            <a:r>
              <a:rPr lang="es-MX" dirty="0" smtClean="0"/>
              <a:t>Riesgos</a:t>
            </a:r>
            <a:endParaRPr lang="es-MX" dirty="0"/>
          </a:p>
        </p:txBody>
      </p:sp>
    </p:spTree>
    <p:extLst>
      <p:ext uri="{BB962C8B-B14F-4D97-AF65-F5344CB8AC3E}">
        <p14:creationId xmlns:p14="http://schemas.microsoft.com/office/powerpoint/2010/main" val="130777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6DD0CCDB-ED29-45B3-A52F-0E5ED0E6982C}"/>
              </a:ext>
            </a:extLst>
          </p:cNvPr>
          <p:cNvSpPr>
            <a:spLocks noGrp="1"/>
          </p:cNvSpPr>
          <p:nvPr>
            <p:ph type="title"/>
          </p:nvPr>
        </p:nvSpPr>
        <p:spPr/>
        <p:txBody>
          <a:bodyPr/>
          <a:lstStyle/>
          <a:p>
            <a:r>
              <a:rPr lang="es-ES" dirty="0"/>
              <a:t>EDT</a:t>
            </a:r>
          </a:p>
        </p:txBody>
      </p:sp>
      <p:pic>
        <p:nvPicPr>
          <p:cNvPr id="4" name="Marcador de contenido 3">
            <a:extLst>
              <a:ext uri="{FF2B5EF4-FFF2-40B4-BE49-F238E27FC236}">
                <a16:creationId xmlns:a16="http://schemas.microsoft.com/office/drawing/2014/main" xmlns="" id="{3D3EE946-B0C3-4E0A-828A-47549D76057D}"/>
              </a:ext>
            </a:extLst>
          </p:cNvPr>
          <p:cNvPicPr>
            <a:picLocks noGrp="1"/>
          </p:cNvPicPr>
          <p:nvPr>
            <p:ph idx="1"/>
          </p:nvPr>
        </p:nvPicPr>
        <p:blipFill>
          <a:blip r:embed="rId2"/>
          <a:stretch>
            <a:fillRect/>
          </a:stretch>
        </p:blipFill>
        <p:spPr>
          <a:xfrm>
            <a:off x="3620531" y="1628514"/>
            <a:ext cx="7983537" cy="3591827"/>
          </a:xfrm>
          <a:prstGeom prst="rect">
            <a:avLst/>
          </a:prstGeom>
        </p:spPr>
      </p:pic>
    </p:spTree>
    <p:extLst>
      <p:ext uri="{BB962C8B-B14F-4D97-AF65-F5344CB8AC3E}">
        <p14:creationId xmlns:p14="http://schemas.microsoft.com/office/powerpoint/2010/main" val="2837321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sz="3200" dirty="0"/>
              <a:t>Requerimientos</a:t>
            </a:r>
          </a:p>
        </p:txBody>
      </p:sp>
      <p:sp>
        <p:nvSpPr>
          <p:cNvPr id="3" name="Marcador de contenido 2"/>
          <p:cNvSpPr>
            <a:spLocks noGrp="1"/>
          </p:cNvSpPr>
          <p:nvPr>
            <p:ph idx="1"/>
          </p:nvPr>
        </p:nvSpPr>
        <p:spPr/>
        <p:txBody>
          <a:bodyPr>
            <a:noAutofit/>
          </a:bodyPr>
          <a:lstStyle/>
          <a:p>
            <a:pPr lvl="0" algn="just"/>
            <a:r>
              <a:rPr lang="es-MX" dirty="0">
                <a:solidFill>
                  <a:schemeClr val="tx1"/>
                </a:solidFill>
              </a:rPr>
              <a:t>Registrar mascota.</a:t>
            </a:r>
          </a:p>
          <a:p>
            <a:pPr lvl="0" algn="just"/>
            <a:r>
              <a:rPr lang="es-MX" dirty="0">
                <a:solidFill>
                  <a:schemeClr val="tx1"/>
                </a:solidFill>
              </a:rPr>
              <a:t>Modificar datos de la mascota.</a:t>
            </a:r>
          </a:p>
          <a:p>
            <a:pPr lvl="0" algn="just"/>
            <a:r>
              <a:rPr lang="es-MX" dirty="0">
                <a:solidFill>
                  <a:schemeClr val="tx1"/>
                </a:solidFill>
              </a:rPr>
              <a:t>Eliminar datos de la mascota.</a:t>
            </a:r>
          </a:p>
          <a:p>
            <a:pPr lvl="0" algn="just"/>
            <a:r>
              <a:rPr lang="es-MX" dirty="0">
                <a:solidFill>
                  <a:schemeClr val="tx1"/>
                </a:solidFill>
              </a:rPr>
              <a:t>Mostrar datos de la mascota.</a:t>
            </a:r>
          </a:p>
          <a:p>
            <a:pPr lvl="0" algn="just"/>
            <a:r>
              <a:rPr lang="es-MX" dirty="0">
                <a:solidFill>
                  <a:schemeClr val="tx1"/>
                </a:solidFill>
              </a:rPr>
              <a:t>Mostrar información precargada a seleccionar.</a:t>
            </a:r>
          </a:p>
          <a:p>
            <a:pPr lvl="0" algn="just"/>
            <a:r>
              <a:rPr lang="es-MX" dirty="0">
                <a:solidFill>
                  <a:schemeClr val="tx1"/>
                </a:solidFill>
              </a:rPr>
              <a:t>Seleccionar datos sobre la mascota.</a:t>
            </a:r>
          </a:p>
          <a:p>
            <a:pPr lvl="0" algn="just"/>
            <a:r>
              <a:rPr lang="es-MX" dirty="0">
                <a:solidFill>
                  <a:schemeClr val="tx1"/>
                </a:solidFill>
              </a:rPr>
              <a:t>Envía datos al dispositivo.</a:t>
            </a:r>
          </a:p>
          <a:p>
            <a:pPr lvl="0" algn="just"/>
            <a:r>
              <a:rPr lang="es-MX" dirty="0">
                <a:solidFill>
                  <a:schemeClr val="tx1"/>
                </a:solidFill>
              </a:rPr>
              <a:t>Envía notificación para actualizar datos de la mascota.</a:t>
            </a:r>
          </a:p>
          <a:p>
            <a:pPr lvl="0" algn="just"/>
            <a:r>
              <a:rPr lang="es-MX" dirty="0">
                <a:solidFill>
                  <a:schemeClr val="tx1"/>
                </a:solidFill>
              </a:rPr>
              <a:t>Envía notificación de aviso cuando haya poca cantidad de alimento.</a:t>
            </a:r>
          </a:p>
          <a:p>
            <a:pPr lvl="0" algn="just"/>
            <a:r>
              <a:rPr lang="es-MX" dirty="0">
                <a:solidFill>
                  <a:schemeClr val="tx1"/>
                </a:solidFill>
              </a:rPr>
              <a:t>Dispensar la cantidad de alimento a soltar.</a:t>
            </a:r>
          </a:p>
          <a:p>
            <a:pPr lvl="0" algn="just"/>
            <a:r>
              <a:rPr lang="es-MX" dirty="0">
                <a:solidFill>
                  <a:schemeClr val="tx1"/>
                </a:solidFill>
              </a:rPr>
              <a:t>Llenar el plato de comida de la mascota.</a:t>
            </a:r>
          </a:p>
          <a:p>
            <a:pPr lvl="0" algn="just"/>
            <a:r>
              <a:rPr lang="es-MX" dirty="0">
                <a:solidFill>
                  <a:schemeClr val="tx1"/>
                </a:solidFill>
              </a:rPr>
              <a:t>Abrir puerta del alimento.</a:t>
            </a:r>
          </a:p>
          <a:p>
            <a:pPr lvl="0" algn="just"/>
            <a:r>
              <a:rPr lang="es-MX" dirty="0">
                <a:solidFill>
                  <a:schemeClr val="tx1"/>
                </a:solidFill>
              </a:rPr>
              <a:t>Cerrar puerta del alimento.</a:t>
            </a:r>
          </a:p>
          <a:p>
            <a:pPr lvl="0" algn="just"/>
            <a:r>
              <a:rPr lang="es-MX" dirty="0">
                <a:solidFill>
                  <a:schemeClr val="tx1"/>
                </a:solidFill>
              </a:rPr>
              <a:t>Detectar insuficiencia de alimento del dispensador.</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94884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Metodología</a:t>
            </a:r>
            <a:endParaRPr lang="en-US" dirty="0"/>
          </a:p>
        </p:txBody>
      </p:sp>
      <p:sp>
        <p:nvSpPr>
          <p:cNvPr id="3" name="Marcador de contenido 2"/>
          <p:cNvSpPr>
            <a:spLocks noGrp="1"/>
          </p:cNvSpPr>
          <p:nvPr>
            <p:ph idx="1"/>
          </p:nvPr>
        </p:nvSpPr>
        <p:spPr/>
        <p:txBody>
          <a:bodyPr>
            <a:normAutofit/>
          </a:bodyPr>
          <a:lstStyle/>
          <a:p>
            <a:pPr algn="just"/>
            <a:r>
              <a:rPr lang="en-US" sz="2800" dirty="0">
                <a:solidFill>
                  <a:schemeClr val="tx1"/>
                </a:solidFill>
              </a:rPr>
              <a:t>SCRUM</a:t>
            </a:r>
          </a:p>
          <a:p>
            <a:pPr marL="0" indent="0" algn="just">
              <a:buNone/>
            </a:pPr>
            <a:r>
              <a:rPr lang="en-US" sz="2800" dirty="0">
                <a:solidFill>
                  <a:schemeClr val="tx1"/>
                </a:solidFill>
              </a:rPr>
              <a:t>Es una </a:t>
            </a:r>
            <a:r>
              <a:rPr lang="es-MX" sz="2800" dirty="0">
                <a:solidFill>
                  <a:schemeClr val="tx1"/>
                </a:solidFill>
              </a:rPr>
              <a:t>metodología</a:t>
            </a:r>
            <a:r>
              <a:rPr lang="en-US" sz="2800" dirty="0">
                <a:solidFill>
                  <a:schemeClr val="tx1"/>
                </a:solidFill>
              </a:rPr>
              <a:t> ágil  que permite realizar proyectos de software de manera más rapida y eficente.</a:t>
            </a:r>
          </a:p>
          <a:p>
            <a:pPr algn="just"/>
            <a:r>
              <a:rPr lang="en-US" sz="2800" dirty="0">
                <a:solidFill>
                  <a:schemeClr val="tx1"/>
                </a:solidFill>
              </a:rPr>
              <a:t>Beneficious</a:t>
            </a:r>
          </a:p>
          <a:p>
            <a:pPr marL="0" indent="0" algn="just">
              <a:buNone/>
            </a:pPr>
            <a:endParaRPr lang="en-US" sz="2800" dirty="0">
              <a:solidFill>
                <a:schemeClr val="tx1"/>
              </a:solidFill>
            </a:endParaRPr>
          </a:p>
          <a:p>
            <a:pPr lvl="1" algn="just"/>
            <a:r>
              <a:rPr lang="es-MX" sz="2800" dirty="0">
                <a:solidFill>
                  <a:schemeClr val="tx1"/>
                </a:solidFill>
              </a:rPr>
              <a:t>Flexibilidad a cambios</a:t>
            </a:r>
          </a:p>
          <a:p>
            <a:pPr lvl="1" algn="just"/>
            <a:r>
              <a:rPr lang="es-MX" sz="2800" dirty="0">
                <a:solidFill>
                  <a:schemeClr val="tx1"/>
                </a:solidFill>
              </a:rPr>
              <a:t>Mayor calidad del software</a:t>
            </a:r>
          </a:p>
          <a:p>
            <a:pPr lvl="1" algn="just"/>
            <a:r>
              <a:rPr lang="es-MX" sz="2800" dirty="0">
                <a:solidFill>
                  <a:schemeClr val="tx1"/>
                </a:solidFill>
              </a:rPr>
              <a:t>Predicciones de tiempos</a:t>
            </a:r>
          </a:p>
          <a:p>
            <a:pPr lvl="1" algn="just"/>
            <a:r>
              <a:rPr lang="es-MX" sz="2800" dirty="0">
                <a:solidFill>
                  <a:schemeClr val="tx1"/>
                </a:solidFill>
              </a:rPr>
              <a:t>Reducción de riesgos</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45455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Costos Fabricación</a:t>
            </a: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935201326"/>
              </p:ext>
            </p:extLst>
          </p:nvPr>
        </p:nvGraphicFramePr>
        <p:xfrm>
          <a:off x="3949700" y="993083"/>
          <a:ext cx="6911975" cy="4862690"/>
        </p:xfrm>
        <a:graphic>
          <a:graphicData uri="http://schemas.openxmlformats.org/drawingml/2006/table">
            <a:tbl>
              <a:tblPr firstRow="1" firstCol="1" bandRow="1">
                <a:tableStyleId>{5C22544A-7EE6-4342-B048-85BDC9FD1C3A}</a:tableStyleId>
              </a:tblPr>
              <a:tblGrid>
                <a:gridCol w="1759943">
                  <a:extLst>
                    <a:ext uri="{9D8B030D-6E8A-4147-A177-3AD203B41FA5}">
                      <a16:colId xmlns:a16="http://schemas.microsoft.com/office/drawing/2014/main" xmlns="" val="20000"/>
                    </a:ext>
                  </a:extLst>
                </a:gridCol>
                <a:gridCol w="3724360">
                  <a:extLst>
                    <a:ext uri="{9D8B030D-6E8A-4147-A177-3AD203B41FA5}">
                      <a16:colId xmlns:a16="http://schemas.microsoft.com/office/drawing/2014/main" xmlns="" val="20001"/>
                    </a:ext>
                  </a:extLst>
                </a:gridCol>
                <a:gridCol w="1427672">
                  <a:extLst>
                    <a:ext uri="{9D8B030D-6E8A-4147-A177-3AD203B41FA5}">
                      <a16:colId xmlns:a16="http://schemas.microsoft.com/office/drawing/2014/main" xmlns="" val="20002"/>
                    </a:ext>
                  </a:extLst>
                </a:gridCol>
              </a:tblGrid>
              <a:tr h="302460">
                <a:tc>
                  <a:txBody>
                    <a:bodyPr/>
                    <a:lstStyle/>
                    <a:p>
                      <a:pPr algn="ctr">
                        <a:lnSpc>
                          <a:spcPct val="107000"/>
                        </a:lnSpc>
                        <a:spcAft>
                          <a:spcPts val="600"/>
                        </a:spcAft>
                      </a:pPr>
                      <a:r>
                        <a:rPr lang="es-MX" sz="1200" dirty="0">
                          <a:effectLst/>
                        </a:rPr>
                        <a:t>Tipo de Recurso</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Descripción</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Precio</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xmlns="" val="10000"/>
                  </a:ext>
                </a:extLst>
              </a:tr>
              <a:tr h="2334204">
                <a:tc>
                  <a:txBody>
                    <a:bodyPr/>
                    <a:lstStyle/>
                    <a:p>
                      <a:pPr algn="ctr">
                        <a:lnSpc>
                          <a:spcPct val="107000"/>
                        </a:lnSpc>
                        <a:spcAft>
                          <a:spcPts val="600"/>
                        </a:spcAft>
                      </a:pPr>
                      <a:r>
                        <a:rPr lang="es-MX" sz="1200">
                          <a:effectLst/>
                        </a:rPr>
                        <a:t>Electronica</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Arduino uno, Arduino nano, servo Power Pro SG90, resistencias (personalizadas), interruptor,, leds, capacitores(personalizado), fuente de poder,, modulo SIM, Modulo sd, cable telefónico, placa fenólica, cautín, pasta para soldar, base para cautín, soldadura.</a:t>
                      </a:r>
                    </a:p>
                    <a:p>
                      <a:pPr algn="ctr">
                        <a:lnSpc>
                          <a:spcPct val="107000"/>
                        </a:lnSpc>
                        <a:spcAft>
                          <a:spcPts val="600"/>
                        </a:spcAft>
                      </a:pPr>
                      <a:r>
                        <a:rPr lang="es-MX" sz="1200" dirty="0">
                          <a:effectLst/>
                        </a:rPr>
                        <a:t> </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$586.00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xmlns="" val="10001"/>
                  </a:ext>
                </a:extLst>
              </a:tr>
              <a:tr h="934535">
                <a:tc>
                  <a:txBody>
                    <a:bodyPr/>
                    <a:lstStyle/>
                    <a:p>
                      <a:pPr algn="ctr">
                        <a:lnSpc>
                          <a:spcPct val="107000"/>
                        </a:lnSpc>
                        <a:spcAft>
                          <a:spcPts val="600"/>
                        </a:spcAft>
                      </a:pPr>
                      <a:r>
                        <a:rPr lang="es-MX" sz="1200">
                          <a:effectLst/>
                        </a:rPr>
                        <a:t>Textil</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 </a:t>
                      </a:r>
                    </a:p>
                    <a:p>
                      <a:pPr algn="ctr">
                        <a:lnSpc>
                          <a:spcPct val="107000"/>
                        </a:lnSpc>
                        <a:spcAft>
                          <a:spcPts val="600"/>
                        </a:spcAft>
                      </a:pPr>
                      <a:r>
                        <a:rPr lang="es-MX" sz="1200" dirty="0">
                          <a:effectLst/>
                        </a:rPr>
                        <a:t>Silicón, acrílico blanco, pintura vinci, acrílico azul, cúter, esmalte en aerosol.</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$190.00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xmlns="" val="10002"/>
                  </a:ext>
                </a:extLst>
              </a:tr>
              <a:tr h="934535">
                <a:tc>
                  <a:txBody>
                    <a:bodyPr/>
                    <a:lstStyle/>
                    <a:p>
                      <a:pPr algn="ctr">
                        <a:lnSpc>
                          <a:spcPct val="107000"/>
                        </a:lnSpc>
                        <a:spcAft>
                          <a:spcPts val="600"/>
                        </a:spcAft>
                      </a:pPr>
                      <a:r>
                        <a:rPr lang="es-MX" sz="1200">
                          <a:effectLst/>
                        </a:rPr>
                        <a:t>Pruebas y consumos.</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 </a:t>
                      </a:r>
                    </a:p>
                    <a:p>
                      <a:pPr algn="ctr">
                        <a:lnSpc>
                          <a:spcPct val="107000"/>
                        </a:lnSpc>
                        <a:spcAft>
                          <a:spcPts val="600"/>
                        </a:spcAft>
                      </a:pPr>
                      <a:r>
                        <a:rPr lang="es-MX" sz="1200">
                          <a:effectLst/>
                        </a:rPr>
                        <a:t>Dispensador de comida, croqueta (personalziada),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$100.00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xmlns="" val="10003"/>
                  </a:ext>
                </a:extLst>
              </a:tr>
              <a:tr h="356956">
                <a:tc>
                  <a:txBody>
                    <a:bodyPr/>
                    <a:lstStyle/>
                    <a:p>
                      <a:pPr algn="ctr">
                        <a:lnSpc>
                          <a:spcPct val="107000"/>
                        </a:lnSpc>
                        <a:spcAft>
                          <a:spcPts val="600"/>
                        </a:spcAft>
                      </a:pPr>
                      <a:r>
                        <a:rPr lang="es-MX" sz="1200">
                          <a:effectLst/>
                        </a:rPr>
                        <a:t>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Total: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$876.00</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xmlns="" val="10004"/>
                  </a:ext>
                </a:extLst>
              </a:tr>
            </a:tbl>
          </a:graphicData>
        </a:graphic>
      </p:graphicFrame>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392653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Cotización real</a:t>
            </a:r>
            <a:endParaRPr lang="en-US" dirty="0"/>
          </a:p>
        </p:txBody>
      </p:sp>
      <p:pic>
        <p:nvPicPr>
          <p:cNvPr id="6" name="Marcador de contenido 5">
            <a:hlinkClick r:id="rId2" action="ppaction://hlinkfile"/>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667501" y="2556859"/>
            <a:ext cx="1735137" cy="1735137"/>
          </a:xfrm>
        </p:spPr>
      </p:pic>
    </p:spTree>
    <p:extLst>
      <p:ext uri="{BB962C8B-B14F-4D97-AF65-F5344CB8AC3E}">
        <p14:creationId xmlns:p14="http://schemas.microsoft.com/office/powerpoint/2010/main" val="2638873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Software a utilizar</a:t>
            </a:r>
            <a:endParaRPr lang="en-US" dirty="0"/>
          </a:p>
        </p:txBody>
      </p:sp>
      <p:sp>
        <p:nvSpPr>
          <p:cNvPr id="3" name="Marcador de contenido 2"/>
          <p:cNvSpPr>
            <a:spLocks noGrp="1"/>
          </p:cNvSpPr>
          <p:nvPr>
            <p:ph idx="1"/>
          </p:nvPr>
        </p:nvSpPr>
        <p:spPr/>
        <p:txBody>
          <a:bodyPr/>
          <a:lstStyle/>
          <a:p>
            <a:pPr>
              <a:buFont typeface="Wingdings" panose="05000000000000000000" pitchFamily="2" charset="2"/>
              <a:buChar char="ü"/>
            </a:pPr>
            <a:r>
              <a:rPr lang="es-ES" dirty="0"/>
              <a:t>MS Office Word 2016 (Paquetería de documentación )</a:t>
            </a:r>
          </a:p>
          <a:p>
            <a:pPr>
              <a:buFont typeface="Wingdings" panose="05000000000000000000" pitchFamily="2" charset="2"/>
              <a:buChar char="ü"/>
            </a:pPr>
            <a:r>
              <a:rPr lang="es-ES" dirty="0"/>
              <a:t>MS Office Excel 2016 (Paquetería de cálculos)</a:t>
            </a:r>
          </a:p>
          <a:p>
            <a:pPr>
              <a:buFont typeface="Wingdings" panose="05000000000000000000" pitchFamily="2" charset="2"/>
              <a:buChar char="ü"/>
            </a:pPr>
            <a:r>
              <a:rPr lang="es-ES" dirty="0"/>
              <a:t>Netbeans (IDE)</a:t>
            </a:r>
          </a:p>
          <a:p>
            <a:pPr>
              <a:buFont typeface="Wingdings" panose="05000000000000000000" pitchFamily="2" charset="2"/>
              <a:buChar char="ü"/>
            </a:pPr>
            <a:r>
              <a:rPr lang="es-ES" dirty="0"/>
              <a:t>Arduino  (IDE)</a:t>
            </a:r>
          </a:p>
          <a:p>
            <a:pPr>
              <a:buFont typeface="Wingdings" panose="05000000000000000000" pitchFamily="2" charset="2"/>
              <a:buChar char="ü"/>
            </a:pPr>
            <a:r>
              <a:rPr lang="es-ES" dirty="0"/>
              <a:t>PCB (Diseño de CI)</a:t>
            </a:r>
          </a:p>
          <a:p>
            <a:pPr>
              <a:buFont typeface="Wingdings" panose="05000000000000000000" pitchFamily="2" charset="2"/>
              <a:buChar char="ü"/>
            </a:pPr>
            <a:r>
              <a:rPr lang="es-ES" dirty="0"/>
              <a:t>Sketchup (Entorno de modelado principal)</a:t>
            </a:r>
          </a:p>
          <a:p>
            <a:pPr>
              <a:buFont typeface="Wingdings" panose="05000000000000000000" pitchFamily="2" charset="2"/>
              <a:buChar char="ü"/>
            </a:pPr>
            <a:r>
              <a:rPr lang="es-ES" dirty="0"/>
              <a:t>Blender (Entorno de renderizado)</a:t>
            </a:r>
          </a:p>
          <a:p>
            <a:pPr>
              <a:buFont typeface="Wingdings" panose="05000000000000000000" pitchFamily="2" charset="2"/>
              <a:buChar char="ü"/>
            </a:pPr>
            <a:r>
              <a:rPr lang="es-ES" dirty="0"/>
              <a:t>Photoshop CS6 (SW principal para edición de imágenes)</a:t>
            </a:r>
          </a:p>
          <a:p>
            <a:pPr>
              <a:buFont typeface="Wingdings" panose="05000000000000000000" pitchFamily="2" charset="2"/>
              <a:buChar char="ü"/>
            </a:pPr>
            <a:r>
              <a:rPr lang="es-ES" dirty="0"/>
              <a:t>Github (Controlador de versiones)</a:t>
            </a:r>
          </a:p>
          <a:p>
            <a:pPr>
              <a:buFont typeface="Wingdings" panose="05000000000000000000" pitchFamily="2" charset="2"/>
              <a:buChar char="ü"/>
            </a:pPr>
            <a:r>
              <a:rPr lang="es-ES" dirty="0"/>
              <a:t> Wamp server (MySQL)</a:t>
            </a:r>
          </a:p>
          <a:p>
            <a:pPr>
              <a:buFont typeface="Wingdings" panose="05000000000000000000" pitchFamily="2" charset="2"/>
              <a:buChar char="ü"/>
            </a:pPr>
            <a:r>
              <a:rPr lang="es-ES" dirty="0"/>
              <a:t>Google Chrome (navegador principal)</a:t>
            </a:r>
            <a:endParaRPr lang="en-US" dirty="0"/>
          </a:p>
        </p:txBody>
      </p:sp>
    </p:spTree>
    <p:extLst>
      <p:ext uri="{BB962C8B-B14F-4D97-AF65-F5344CB8AC3E}">
        <p14:creationId xmlns:p14="http://schemas.microsoft.com/office/powerpoint/2010/main" val="3812981942"/>
      </p:ext>
    </p:extLst>
  </p:cSld>
  <p:clrMapOvr>
    <a:masterClrMapping/>
  </p:clrMapOvr>
</p:sld>
</file>

<file path=ppt/theme/theme1.xml><?xml version="1.0" encoding="utf-8"?>
<a:theme xmlns:a="http://schemas.openxmlformats.org/drawingml/2006/main" name="Marco">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TM03457475[[fn=Marco]]</Template>
  <TotalTime>787</TotalTime>
  <Words>843</Words>
  <Application>Microsoft Office PowerPoint</Application>
  <PresentationFormat>Panorámica</PresentationFormat>
  <Paragraphs>236</Paragraphs>
  <Slides>34</Slides>
  <Notes>0</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34</vt:i4>
      </vt:variant>
    </vt:vector>
  </HeadingPairs>
  <TitlesOfParts>
    <vt:vector size="43" baseType="lpstr">
      <vt:lpstr>Arial</vt:lpstr>
      <vt:lpstr>Century Gothic</vt:lpstr>
      <vt:lpstr>Corbel</vt:lpstr>
      <vt:lpstr>STKaiti</vt:lpstr>
      <vt:lpstr>Tahoma</vt:lpstr>
      <vt:lpstr>Times New Roman</vt:lpstr>
      <vt:lpstr>Wingdings</vt:lpstr>
      <vt:lpstr>Wingdings 2</vt:lpstr>
      <vt:lpstr>Marco</vt:lpstr>
      <vt:lpstr>PET SITTING</vt:lpstr>
      <vt:lpstr>Objetivo</vt:lpstr>
      <vt:lpstr>Alcance  </vt:lpstr>
      <vt:lpstr>EDT</vt:lpstr>
      <vt:lpstr>Requerimientos</vt:lpstr>
      <vt:lpstr>Metodología</vt:lpstr>
      <vt:lpstr>Costos Fabricación</vt:lpstr>
      <vt:lpstr>Cotización real</vt:lpstr>
      <vt:lpstr>Software a utilizar</vt:lpstr>
      <vt:lpstr>Costos Personal</vt:lpstr>
      <vt:lpstr>Costo total del proyecto</vt:lpstr>
      <vt:lpstr> (Storyboards de la aplicación de escritorio.) </vt:lpstr>
      <vt:lpstr> (Storyboards de la aplicación de escritorio.) </vt:lpstr>
      <vt:lpstr> (Storyboards de la aplicación de escritorio.) </vt:lpstr>
      <vt:lpstr>Primera fase de prototipos</vt:lpstr>
      <vt:lpstr>Segunda fase de prototipos</vt:lpstr>
      <vt:lpstr>Segunda Presentación </vt:lpstr>
      <vt:lpstr>Matriz de responsabilidades </vt:lpstr>
      <vt:lpstr>Matriz de responsabilidades</vt:lpstr>
      <vt:lpstr>Plan de Adquisición </vt:lpstr>
      <vt:lpstr>Plan de Adquisición</vt:lpstr>
      <vt:lpstr>Segunda Presentación </vt:lpstr>
      <vt:lpstr>APLICACIÓN DE ESCRITORIO</vt:lpstr>
      <vt:lpstr>APLICACIÓN DE ESCRITORIO</vt:lpstr>
      <vt:lpstr>APLICACIÓN DE ESCRITORIO</vt:lpstr>
      <vt:lpstr>APLICACIÓN DE ESCRITORIO</vt:lpstr>
      <vt:lpstr>Presentación de PowerPoint</vt:lpstr>
      <vt:lpstr>Stakeholders</vt:lpstr>
      <vt:lpstr>Métodos de Comunicación</vt:lpstr>
      <vt:lpstr>Métodos de Comunicación</vt:lpstr>
      <vt:lpstr>Métodos de Comunicación</vt:lpstr>
      <vt:lpstr>Métodos de Comunicación</vt:lpstr>
      <vt:lpstr>Plan de Riesgos </vt:lpstr>
      <vt:lpstr>Análisis Cuantitativo y Cualitativo de Riesgos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 SITTING</dc:title>
  <dc:creator>Windows User</dc:creator>
  <cp:lastModifiedBy>Usuario de Windows</cp:lastModifiedBy>
  <cp:revision>51</cp:revision>
  <dcterms:created xsi:type="dcterms:W3CDTF">2019-02-24T14:35:20Z</dcterms:created>
  <dcterms:modified xsi:type="dcterms:W3CDTF">2019-07-14T03:40:44Z</dcterms:modified>
</cp:coreProperties>
</file>

<file path=docProps/thumbnail.jpeg>
</file>